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9" r:id="rId3"/>
    <p:sldId id="260" r:id="rId4"/>
    <p:sldId id="264" r:id="rId5"/>
    <p:sldId id="261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>
        <p:scale>
          <a:sx n="130" d="100"/>
          <a:sy n="130" d="100"/>
        </p:scale>
        <p:origin x="166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9B49-6537-7244-B636-36C21E371F20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EFDF-4ABE-0A4B-BFB0-2FBBC402A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77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19C54-BC9F-4B85-89B9-E723E8C7AD06}" type="datetimeFigureOut">
              <a:rPr lang="en-GB" smtClean="0"/>
              <a:t>19/01/2016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BC162-2BF3-4CE9-BD97-9BB7B9C89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32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92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14F80-5CAE-4239-9CE0-64EFB64A41D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88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0072" y="620688"/>
            <a:ext cx="3238128" cy="1470025"/>
          </a:xfrm>
        </p:spPr>
        <p:txBody>
          <a:bodyPr/>
          <a:lstStyle>
            <a:lvl1pPr algn="l">
              <a:spcBef>
                <a:spcPts val="600"/>
              </a:spcBef>
              <a:spcAft>
                <a:spcPts val="600"/>
              </a:spcAft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4653136"/>
            <a:ext cx="3238128" cy="1752600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600"/>
              </a:spcAft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8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5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1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52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424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424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71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85889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85889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741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88741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4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92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187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910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075240" cy="5069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36096" y="620688"/>
            <a:ext cx="3707904" cy="2808312"/>
          </a:xfrm>
        </p:spPr>
        <p:txBody>
          <a:bodyPr>
            <a:noAutofit/>
          </a:bodyPr>
          <a:lstStyle/>
          <a:p>
            <a:r>
              <a:rPr lang="en-GB" sz="4800" dirty="0" smtClean="0"/>
              <a:t>Let’s </a:t>
            </a:r>
            <a:r>
              <a:rPr lang="en-GB" sz="4800" dirty="0" err="1" smtClean="0"/>
              <a:t>Takeoff</a:t>
            </a:r>
            <a:r>
              <a:rPr lang="en-GB" sz="4800" dirty="0" smtClean="0"/>
              <a:t>!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35259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40" cy="792088"/>
          </a:xfrm>
        </p:spPr>
        <p:txBody>
          <a:bodyPr/>
          <a:lstStyle/>
          <a:p>
            <a:r>
              <a:rPr lang="en-GB" dirty="0" smtClean="0"/>
              <a:t>Paper Airplanes and Cost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075240" cy="538661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Team roles</a:t>
            </a:r>
          </a:p>
          <a:p>
            <a:pPr lvl="1"/>
            <a:r>
              <a:rPr lang="en-GB" dirty="0" smtClean="0"/>
              <a:t>Six-person teams have one warehouse supervisor, one accountant, and four folders</a:t>
            </a:r>
          </a:p>
          <a:p>
            <a:pPr lvl="1"/>
            <a:r>
              <a:rPr lang="en-GB" dirty="0" smtClean="0"/>
              <a:t>Five-person teams have one warehouse </a:t>
            </a:r>
            <a:r>
              <a:rPr lang="en-GB" dirty="0"/>
              <a:t>supervisor, one accountant, and </a:t>
            </a:r>
            <a:r>
              <a:rPr lang="en-GB" dirty="0" smtClean="0"/>
              <a:t>three folders</a:t>
            </a:r>
            <a:endParaRPr lang="en-GB" dirty="0"/>
          </a:p>
          <a:p>
            <a:pPr lvl="1"/>
            <a:r>
              <a:rPr lang="en-GB" dirty="0" smtClean="0"/>
              <a:t>Four-</a:t>
            </a:r>
            <a:r>
              <a:rPr lang="en-GB" dirty="0"/>
              <a:t>person </a:t>
            </a:r>
            <a:r>
              <a:rPr lang="en-GB" dirty="0" smtClean="0"/>
              <a:t>teams have one warehouse supervisor/accountant </a:t>
            </a:r>
            <a:r>
              <a:rPr lang="en-GB" dirty="0"/>
              <a:t>and three </a:t>
            </a:r>
            <a:r>
              <a:rPr lang="en-GB" dirty="0" smtClean="0"/>
              <a:t>folders</a:t>
            </a:r>
          </a:p>
          <a:p>
            <a:r>
              <a:rPr lang="en-GB" dirty="0" smtClean="0"/>
              <a:t>Accounting Data (your accountant will build out the P&amp;L on the whiteboard)</a:t>
            </a:r>
          </a:p>
          <a:p>
            <a:pPr lvl="1"/>
            <a:r>
              <a:rPr lang="en-GB" dirty="0" smtClean="0"/>
              <a:t>$10 sales price per plane</a:t>
            </a:r>
          </a:p>
          <a:p>
            <a:pPr lvl="1"/>
            <a:r>
              <a:rPr lang="en-GB" dirty="0" smtClean="0"/>
              <a:t>$1 cost per sheet of paper (direct materials cost)</a:t>
            </a:r>
          </a:p>
          <a:p>
            <a:pPr lvl="1"/>
            <a:r>
              <a:rPr lang="en-GB" dirty="0" smtClean="0"/>
              <a:t>$10 cost per employee per production period</a:t>
            </a:r>
          </a:p>
          <a:p>
            <a:pPr lvl="1"/>
            <a:r>
              <a:rPr lang="en-GB" dirty="0" smtClean="0"/>
              <a:t>$100 in overhead costs per production period</a:t>
            </a:r>
          </a:p>
          <a:p>
            <a:r>
              <a:rPr lang="en-GB" dirty="0" smtClean="0"/>
              <a:t>Production process is </a:t>
            </a:r>
            <a:r>
              <a:rPr lang="en-GB" u="sng" dirty="0" smtClean="0"/>
              <a:t>sequential</a:t>
            </a:r>
          </a:p>
          <a:p>
            <a:pPr lvl="1"/>
            <a:r>
              <a:rPr lang="en-GB" dirty="0" smtClean="0"/>
              <a:t>Each folder completes part of the plane and then hands it down the line to the next folder</a:t>
            </a:r>
          </a:p>
          <a:p>
            <a:pPr lvl="1"/>
            <a:r>
              <a:rPr lang="en-GB" dirty="0" smtClean="0"/>
              <a:t>The last folder also performs quality assurance (it has to fly in order to be “sold”)</a:t>
            </a:r>
          </a:p>
          <a:p>
            <a:pPr lvl="1"/>
            <a:r>
              <a:rPr lang="en-GB" dirty="0" smtClean="0"/>
              <a:t>So you need to quickly figure out how you're going to fold your planes and what your handoff steps will be in the folding process!</a:t>
            </a:r>
          </a:p>
          <a:p>
            <a:r>
              <a:rPr lang="en-GB" dirty="0" smtClean="0"/>
              <a:t>CRITICAL RULE – When I say “Stop,” you must immediately freeze all work on that second!</a:t>
            </a:r>
          </a:p>
        </p:txBody>
      </p:sp>
    </p:spTree>
    <p:extLst>
      <p:ext uri="{BB962C8B-B14F-4D97-AF65-F5344CB8AC3E}">
        <p14:creationId xmlns:p14="http://schemas.microsoft.com/office/powerpoint/2010/main" val="323147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 airplane instructio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-171400"/>
            <a:ext cx="5976665" cy="7734507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39399" y="260648"/>
            <a:ext cx="2016224" cy="172819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Just in Case You Don’t Know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77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7524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Get Ready for “Controlled Chaos!”</a:t>
            </a:r>
            <a:endParaRPr lang="en-US" sz="4400" dirty="0"/>
          </a:p>
        </p:txBody>
      </p:sp>
      <p:pic>
        <p:nvPicPr>
          <p:cNvPr id="4" name="Picture 3" descr="paper_airpla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1512168" cy="1512168"/>
          </a:xfrm>
          <a:prstGeom prst="rect">
            <a:avLst/>
          </a:prstGeom>
        </p:spPr>
      </p:pic>
      <p:pic>
        <p:nvPicPr>
          <p:cNvPr id="5" name="Picture 4" descr="paper_airpla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68960"/>
            <a:ext cx="1512168" cy="1512168"/>
          </a:xfrm>
          <a:prstGeom prst="rect">
            <a:avLst/>
          </a:prstGeom>
        </p:spPr>
      </p:pic>
      <p:pic>
        <p:nvPicPr>
          <p:cNvPr id="6" name="Picture 5" descr="paper_airpla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68960"/>
            <a:ext cx="1512168" cy="1512168"/>
          </a:xfrm>
          <a:prstGeom prst="rect">
            <a:avLst/>
          </a:prstGeom>
        </p:spPr>
      </p:pic>
      <p:pic>
        <p:nvPicPr>
          <p:cNvPr id="7" name="Picture 6" descr="paper_airplan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06896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3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sts Flow diagr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0"/>
            <a:ext cx="83428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8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your “Click Notes” for Today?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5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027010899991">
  <a:themeElements>
    <a:clrScheme name="Custom 135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24F5E"/>
      </a:accent1>
      <a:accent2>
        <a:srgbClr val="498EB2"/>
      </a:accent2>
      <a:accent3>
        <a:srgbClr val="227E8C"/>
      </a:accent3>
      <a:accent4>
        <a:srgbClr val="95C1D0"/>
      </a:accent4>
      <a:accent5>
        <a:srgbClr val="03394F"/>
      </a:accent5>
      <a:accent6>
        <a:srgbClr val="011D2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E2CE34-50E9-48E8-A735-734143DEF1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TC027010899991</Template>
  <TotalTime>166</TotalTime>
  <Words>205</Words>
  <Application>Microsoft Macintosh PowerPoint</Application>
  <PresentationFormat>On-screen Show (4:3)</PresentationFormat>
  <Paragraphs>21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TC027010899991</vt:lpstr>
      <vt:lpstr>Let’s Takeoff!</vt:lpstr>
      <vt:lpstr>Paper Airplanes and Cost Accounting</vt:lpstr>
      <vt:lpstr>Just in Case You Don’t Know How</vt:lpstr>
      <vt:lpstr>Get Ready for “Controlled Chaos!”</vt:lpstr>
      <vt:lpstr>PowerPoint Presentation</vt:lpstr>
      <vt:lpstr>What are your “Click Notes” for Today?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 502 “Let’s Takeoff!”</dc:title>
  <dc:subject/>
  <dc:creator/>
  <cp:keywords/>
  <dc:description/>
  <cp:lastModifiedBy>Monte Swain</cp:lastModifiedBy>
  <cp:revision>23</cp:revision>
  <cp:lastPrinted>2013-02-28T01:21:41Z</cp:lastPrinted>
  <dcterms:modified xsi:type="dcterms:W3CDTF">2016-01-19T19:42:48Z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TC027010899991</vt:lpwstr>
  </property>
</Properties>
</file>